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8"/>
  </p:notesMasterIdLst>
  <p:handoutMasterIdLst>
    <p:handoutMasterId r:id="rId49"/>
  </p:handout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21" r:id="rId15"/>
    <p:sldId id="490" r:id="rId16"/>
    <p:sldId id="466" r:id="rId17"/>
    <p:sldId id="260" r:id="rId18"/>
    <p:sldId id="424" r:id="rId19"/>
    <p:sldId id="480" r:id="rId20"/>
    <p:sldId id="561" r:id="rId21"/>
    <p:sldId id="562" r:id="rId22"/>
    <p:sldId id="563" r:id="rId23"/>
    <p:sldId id="483" r:id="rId24"/>
    <p:sldId id="492" r:id="rId25"/>
    <p:sldId id="553" r:id="rId26"/>
    <p:sldId id="503" r:id="rId27"/>
    <p:sldId id="538" r:id="rId28"/>
    <p:sldId id="565" r:id="rId29"/>
    <p:sldId id="566" r:id="rId30"/>
    <p:sldId id="567" r:id="rId31"/>
    <p:sldId id="568" r:id="rId32"/>
    <p:sldId id="486" r:id="rId33"/>
    <p:sldId id="569" r:id="rId34"/>
    <p:sldId id="570" r:id="rId35"/>
    <p:sldId id="534" r:id="rId36"/>
    <p:sldId id="311" r:id="rId37"/>
    <p:sldId id="576" r:id="rId38"/>
    <p:sldId id="508" r:id="rId39"/>
    <p:sldId id="509" r:id="rId40"/>
    <p:sldId id="573" r:id="rId41"/>
    <p:sldId id="504" r:id="rId42"/>
    <p:sldId id="515" r:id="rId43"/>
    <p:sldId id="516" r:id="rId44"/>
    <p:sldId id="506" r:id="rId45"/>
    <p:sldId id="575" r:id="rId46"/>
    <p:sldId id="287" r:id="rId47"/>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8"/>
    <p:restoredTop sz="97030" autoAdjust="0"/>
  </p:normalViewPr>
  <p:slideViewPr>
    <p:cSldViewPr snapToGrid="0">
      <p:cViewPr varScale="1">
        <p:scale>
          <a:sx n="92" d="100"/>
          <a:sy n="92" d="100"/>
        </p:scale>
        <p:origin x="192" y="12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7/5/23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pwc.de/en/digitale-transformation/pwc-bitkom-study-open-source-monitor-2021.pdf"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2.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6.jpg"/><Relationship Id="rId4" Type="http://schemas.openxmlformats.org/officeDocument/2006/relationships/image" Target="../media/image1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8.png"/></Relationships>
</file>

<file path=ppt/slides/_rels/slide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png"/></Relationships>
</file>

<file path=ppt/slides/_rels/slide3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58.png"/><Relationship Id="rId4" Type="http://schemas.openxmlformats.org/officeDocument/2006/relationships/image" Target="../media/image157.png"/></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prstGeom prst="rect">
            <a:avLst/>
          </a:prstGeom>
        </p:spPr>
        <p:txBody>
          <a:bodyPr/>
          <a:lstStyle/>
          <a:p>
            <a:r>
              <a:rPr lang="en-US" dirty="0"/>
              <a:t>The OpenChain Project</a:t>
            </a:r>
          </a:p>
        </p:txBody>
      </p:sp>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
        <p:nvSpPr>
          <p:cNvPr id="13" name="Title 12">
            <a:extLst>
              <a:ext uri="{FF2B5EF4-FFF2-40B4-BE49-F238E27FC236}">
                <a16:creationId xmlns:a16="http://schemas.microsoft.com/office/drawing/2014/main" id="{E17EAF76-EEE6-7D81-E400-AA3E62C7CAF7}"/>
              </a:ext>
            </a:extLst>
          </p:cNvPr>
          <p:cNvSpPr>
            <a:spLocks noGrp="1"/>
          </p:cNvSpPr>
          <p:nvPr>
            <p:ph type="title"/>
          </p:nvPr>
        </p:nvSpPr>
        <p:spPr/>
        <p:txBody>
          <a:bodyPr/>
          <a:lstStyle/>
          <a:p>
            <a:r>
              <a:rPr lang="en-US" dirty="0">
                <a:solidFill>
                  <a:srgbClr val="003778"/>
                </a:solidFill>
              </a:rPr>
              <a:t>Our Newest Board Member: CARIAD for VW</a:t>
            </a:r>
            <a:endParaRPr lang="en-US" dirty="0"/>
          </a:p>
        </p:txBody>
      </p:sp>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expected ISO/IEC</a:t>
            </a:r>
            <a:br>
              <a:rPr lang="en-US" b="1" dirty="0">
                <a:solidFill>
                  <a:schemeClr val="accent6">
                    <a:lumMod val="50000"/>
                  </a:schemeClr>
                </a:solidFill>
              </a:rPr>
            </a:br>
            <a:r>
              <a:rPr lang="en-US" dirty="0"/>
              <a:t>The industry standard for open source security assurance compliance.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16</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19</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5230</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102 </a:t>
            </a:r>
            <a:r>
              <a:rPr lang="en-US" dirty="0"/>
              <a:t>Organizations</a:t>
            </a:r>
            <a:r>
              <a:rPr lang="en-US" dirty="0">
                <a:solidFill>
                  <a:srgbClr val="003778"/>
                </a:solidFill>
              </a:rPr>
              <a:t> </a:t>
            </a:r>
            <a:r>
              <a:rPr lang="en-US" dirty="0"/>
              <a:t>Announced</a:t>
            </a:r>
            <a:r>
              <a:rPr lang="en-US" dirty="0">
                <a:solidFill>
                  <a:srgbClr val="003778"/>
                </a:solidFill>
              </a:rPr>
              <a:t> ISO/IEC 5230 Conformant Programs</a:t>
            </a:r>
            <a:r>
              <a:rPr lang="en-US" dirty="0"/>
              <a:t> </a:t>
            </a:r>
            <a:r>
              <a:rPr lang="en-US" dirty="0">
                <a:solidFill>
                  <a:srgbClr val="003778"/>
                </a:solidFill>
              </a:rPr>
              <a:t>On The OpenChain Website</a:t>
            </a:r>
            <a:endParaRPr dirty="0">
              <a:solidFill>
                <a:srgbClr val="003778"/>
              </a:solidFill>
            </a:endParaRPr>
          </a:p>
        </p:txBody>
      </p:sp>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3"/>
              </a:rPr>
              <a:t>PwC Survey shows 20% of companies in Germany with over 2,000 employees already used ISO/IEC 5230</a:t>
            </a:r>
            <a:r>
              <a:rPr lang="en-US" sz="1867"/>
              <a:t>.</a:t>
            </a:r>
          </a:p>
        </p:txBody>
      </p:sp>
      <p:pic>
        <p:nvPicPr>
          <p:cNvPr id="10" name="Picture 9" descr="A group of logos with different names&#10;&#10;Description automatically generated">
            <a:extLst>
              <a:ext uri="{FF2B5EF4-FFF2-40B4-BE49-F238E27FC236}">
                <a16:creationId xmlns:a16="http://schemas.microsoft.com/office/drawing/2014/main" id="{EBD5CF97-034E-15D5-7043-AB2B54177130}"/>
              </a:ext>
            </a:extLst>
          </p:cNvPr>
          <p:cNvPicPr>
            <a:picLocks noChangeAspect="1"/>
          </p:cNvPicPr>
          <p:nvPr/>
        </p:nvPicPr>
        <p:blipFill>
          <a:blip r:embed="rId4"/>
          <a:stretch>
            <a:fillRect/>
          </a:stretch>
        </p:blipFill>
        <p:spPr>
          <a:xfrm>
            <a:off x="575785" y="1636549"/>
            <a:ext cx="5939276" cy="4300579"/>
          </a:xfrm>
          <a:prstGeom prst="rect">
            <a:avLst/>
          </a:prstGeom>
        </p:spPr>
      </p:pic>
      <p:pic>
        <p:nvPicPr>
          <p:cNvPr id="12" name="Picture 11" descr="A group of logos&#10;&#10;Description automatically generated">
            <a:extLst>
              <a:ext uri="{FF2B5EF4-FFF2-40B4-BE49-F238E27FC236}">
                <a16:creationId xmlns:a16="http://schemas.microsoft.com/office/drawing/2014/main" id="{2B2C9330-C13D-E208-0F04-249768FF6DCF}"/>
              </a:ext>
            </a:extLst>
          </p:cNvPr>
          <p:cNvPicPr>
            <a:picLocks noChangeAspect="1"/>
          </p:cNvPicPr>
          <p:nvPr/>
        </p:nvPicPr>
        <p:blipFill>
          <a:blip r:embed="rId5"/>
          <a:stretch>
            <a:fillRect/>
          </a:stretch>
        </p:blipFill>
        <p:spPr>
          <a:xfrm>
            <a:off x="6733446" y="2093787"/>
            <a:ext cx="4995991" cy="4043394"/>
          </a:xfrm>
          <a:prstGeom prst="rect">
            <a:avLst/>
          </a:prstGeom>
        </p:spPr>
      </p:pic>
      <p:pic>
        <p:nvPicPr>
          <p:cNvPr id="14" name="Picture 13">
            <a:extLst>
              <a:ext uri="{FF2B5EF4-FFF2-40B4-BE49-F238E27FC236}">
                <a16:creationId xmlns:a16="http://schemas.microsoft.com/office/drawing/2014/main" id="{22FD21BB-9A80-C2C4-40D7-614AC66499D7}"/>
              </a:ext>
            </a:extLst>
          </p:cNvPr>
          <p:cNvPicPr>
            <a:picLocks noChangeAspect="1"/>
          </p:cNvPicPr>
          <p:nvPr/>
        </p:nvPicPr>
        <p:blipFill>
          <a:blip r:embed="rId6"/>
          <a:stretch>
            <a:fillRect/>
          </a:stretch>
        </p:blipFill>
        <p:spPr>
          <a:xfrm>
            <a:off x="6733446" y="1636549"/>
            <a:ext cx="4995991" cy="457237"/>
          </a:xfrm>
          <a:prstGeom prst="rect">
            <a:avLst/>
          </a:prstGeom>
        </p:spPr>
      </p:pic>
    </p:spTree>
    <p:extLst>
      <p:ext uri="{BB962C8B-B14F-4D97-AF65-F5344CB8AC3E}">
        <p14:creationId xmlns:p14="http://schemas.microsoft.com/office/powerpoint/2010/main" val="3475667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6769783" y="3000133"/>
            <a:ext cx="2621581" cy="1148783"/>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5"/>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6"/>
          <a:stretch>
            <a:fillRect/>
          </a:stretch>
        </p:blipFill>
        <p:spPr>
          <a:xfrm>
            <a:off x="2064952" y="3161556"/>
            <a:ext cx="3219928" cy="987360"/>
          </a:xfrm>
          <a:prstGeom prst="rect">
            <a:avLst/>
          </a:prstGeom>
        </p:spPr>
      </p:pic>
      <p:pic>
        <p:nvPicPr>
          <p:cNvPr id="3" name="Graphic 2">
            <a:extLst>
              <a:ext uri="{FF2B5EF4-FFF2-40B4-BE49-F238E27FC236}">
                <a16:creationId xmlns:a16="http://schemas.microsoft.com/office/drawing/2014/main" id="{0F71B387-A855-FA3C-F1DF-EA409D9A25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3200" y="4815956"/>
            <a:ext cx="4165600" cy="571500"/>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DIS 18974</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32</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OpenChain Has 12 Official Third-Party Certifiers</a:t>
            </a:r>
            <a:endParaRPr dirty="0">
              <a:solidFill>
                <a:srgbClr val="003778"/>
              </a:solidFill>
            </a:endParaRPr>
          </a:p>
        </p:txBody>
      </p:sp>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3" name="Picture 2" descr="A picture containing text, screenshot, font, logo&#10;&#10;Description automatically generated">
            <a:extLst>
              <a:ext uri="{FF2B5EF4-FFF2-40B4-BE49-F238E27FC236}">
                <a16:creationId xmlns:a16="http://schemas.microsoft.com/office/drawing/2014/main" id="{7CB9571C-30EB-FD70-B611-F7E89BFD8779}"/>
              </a:ext>
            </a:extLst>
          </p:cNvPr>
          <p:cNvPicPr>
            <a:picLocks noChangeAspect="1"/>
          </p:cNvPicPr>
          <p:nvPr/>
        </p:nvPicPr>
        <p:blipFill>
          <a:blip r:embed="rId3"/>
          <a:stretch>
            <a:fillRect/>
          </a:stretch>
        </p:blipFill>
        <p:spPr>
          <a:xfrm>
            <a:off x="1771306" y="1800956"/>
            <a:ext cx="8737257" cy="4570125"/>
          </a:xfrm>
          <a:prstGeom prst="rect">
            <a:avLst/>
          </a:prstGeom>
        </p:spPr>
      </p:pic>
    </p:spTree>
    <p:extLst>
      <p:ext uri="{BB962C8B-B14F-4D97-AF65-F5344CB8AC3E}">
        <p14:creationId xmlns:p14="http://schemas.microsoft.com/office/powerpoint/2010/main" val="3250583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OpenChain Has 28 Official Service Providers</a:t>
            </a:r>
            <a:endParaRPr dirty="0">
              <a:solidFill>
                <a:srgbClr val="003778"/>
              </a:solidFill>
            </a:endParaRPr>
          </a:p>
        </p:txBody>
      </p:sp>
      <p:pic>
        <p:nvPicPr>
          <p:cNvPr id="3" name="Picture 2" descr="A collection of logos&#10;&#10;Description automatically generated with low confidence">
            <a:extLst>
              <a:ext uri="{FF2B5EF4-FFF2-40B4-BE49-F238E27FC236}">
                <a16:creationId xmlns:a16="http://schemas.microsoft.com/office/drawing/2014/main" id="{1D6AFC0E-75BD-1710-AF39-6879B2DAEEC8}"/>
              </a:ext>
            </a:extLst>
          </p:cNvPr>
          <p:cNvPicPr>
            <a:picLocks noChangeAspect="1"/>
          </p:cNvPicPr>
          <p:nvPr/>
        </p:nvPicPr>
        <p:blipFill>
          <a:blip r:embed="rId3"/>
          <a:stretch>
            <a:fillRect/>
          </a:stretch>
        </p:blipFill>
        <p:spPr>
          <a:xfrm>
            <a:off x="3007489" y="1172163"/>
            <a:ext cx="6177022" cy="5685837"/>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4294967295"/>
          </p:nvPr>
        </p:nvSpPr>
        <p:spPr>
          <a:xfrm>
            <a:off x="11824339" y="6583680"/>
            <a:ext cx="367600" cy="274400"/>
          </a:xfrm>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13851</TotalTime>
  <Words>1269</Words>
  <Application>Microsoft Macintosh PowerPoint</Application>
  <PresentationFormat>Widescreen</PresentationFormat>
  <Paragraphs>131</Paragraphs>
  <Slides>46</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Roboto Slab</vt:lpstr>
      <vt:lpstr>Roboto Slab Light</vt:lpstr>
      <vt:lpstr>Office Theme</vt:lpstr>
      <vt:lpstr>The OpenChain Project</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Our Newest Board Member: CARIAD for VW</vt:lpstr>
      <vt:lpstr>PowerPoint Presentation</vt:lpstr>
      <vt:lpstr>Broader Community</vt:lpstr>
      <vt:lpstr>Example Verticals Impacted by OpenChain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102 Organizations Announced ISO/IEC 5230 Conformant Programs On The OpenChain Website</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12 Official Third-Party Certifiers</vt:lpstr>
      <vt:lpstr>OpenChain Has 28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251</cp:revision>
  <dcterms:created xsi:type="dcterms:W3CDTF">2019-04-09T08:37:53Z</dcterms:created>
  <dcterms:modified xsi:type="dcterms:W3CDTF">2023-07-05T05:02:03Z</dcterms:modified>
</cp:coreProperties>
</file>